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73" r:id="rId11"/>
    <p:sldId id="269" r:id="rId12"/>
    <p:sldId id="267" r:id="rId13"/>
    <p:sldId id="265" r:id="rId14"/>
    <p:sldId id="270" r:id="rId15"/>
    <p:sldId id="266" r:id="rId16"/>
    <p:sldId id="271" r:id="rId17"/>
    <p:sldId id="274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9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1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58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50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42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5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20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65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0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30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1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9FFCD-2280-4435-A155-02B9D74CCD11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05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6786" y="1017069"/>
            <a:ext cx="9144000" cy="2387600"/>
          </a:xfrm>
        </p:spPr>
        <p:txBody>
          <a:bodyPr/>
          <a:lstStyle/>
          <a:p>
            <a:r>
              <a:rPr lang="en-US" altLang="zh-CN" dirty="0" smtClean="0"/>
              <a:t>Journal Club 3.8 </a:t>
            </a:r>
            <a:br>
              <a:rPr lang="en-US" altLang="zh-CN" dirty="0" smtClean="0"/>
            </a:br>
            <a:r>
              <a:rPr lang="en-US" altLang="zh-CN" dirty="0" smtClean="0"/>
              <a:t>A </a:t>
            </a:r>
            <a:r>
              <a:rPr lang="en-US" altLang="zh-CN" dirty="0" err="1" smtClean="0"/>
              <a:t>MOT&amp;Tweezer</a:t>
            </a:r>
            <a:r>
              <a:rPr lang="en-US" altLang="zh-CN" dirty="0" smtClean="0"/>
              <a:t> system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58793" y="4039841"/>
            <a:ext cx="3042458" cy="1655762"/>
          </a:xfrm>
        </p:spPr>
        <p:txBody>
          <a:bodyPr>
            <a:noAutofit/>
          </a:bodyPr>
          <a:lstStyle/>
          <a:p>
            <a:r>
              <a:rPr lang="en-US" altLang="zh-CN" sz="1800" dirty="0" smtClean="0"/>
              <a:t>Yu Wang</a:t>
            </a:r>
          </a:p>
          <a:p>
            <a:r>
              <a:rPr lang="en-US" altLang="zh-CN" sz="1800" dirty="0" smtClean="0"/>
              <a:t>Peking </a:t>
            </a:r>
            <a:r>
              <a:rPr lang="en-US" altLang="zh-CN" sz="1800" dirty="0" smtClean="0"/>
              <a:t>University</a:t>
            </a:r>
            <a:endParaRPr lang="en-US" altLang="zh-CN" sz="1800" dirty="0"/>
          </a:p>
          <a:p>
            <a:endParaRPr lang="en-US" altLang="zh-CN" sz="1800" dirty="0" smtClean="0"/>
          </a:p>
          <a:p>
            <a:r>
              <a:rPr lang="en-US" altLang="zh-CN" sz="1800" dirty="0" smtClean="0"/>
              <a:t>2018.9.1-2019.2.1 </a:t>
            </a:r>
          </a:p>
          <a:p>
            <a:r>
              <a:rPr lang="en-US" altLang="zh-CN" sz="1800" dirty="0" smtClean="0"/>
              <a:t>Work At Rice University</a:t>
            </a:r>
          </a:p>
          <a:p>
            <a:r>
              <a:rPr lang="en-US" altLang="zh-CN" sz="1800" dirty="0" smtClean="0"/>
              <a:t>PI: Barry Dunning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767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85029" y="170623"/>
            <a:ext cx="47524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micro traps 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59" y="955422"/>
            <a:ext cx="4552950" cy="42291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343525" y="323850"/>
            <a:ext cx="8081488" cy="6415068"/>
            <a:chOff x="1275417" y="1"/>
            <a:chExt cx="8454877" cy="67389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133397" y="-857979"/>
              <a:ext cx="6738918" cy="845487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057650" y="1784350"/>
              <a:ext cx="1098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Fiber in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33950" y="2755900"/>
              <a:ext cx="1466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Fiber out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65170" y="2233930"/>
              <a:ext cx="1268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Telescope f1=50mm f2=150mm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10641" y="1443990"/>
              <a:ext cx="1474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collimated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68862" y="1008618"/>
              <a:ext cx="798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SLM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89250" y="3576638"/>
              <a:ext cx="2266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Beam expander f3=100mm f4=200mm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990851" y="1377950"/>
              <a:ext cx="414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f3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33788" y="4230569"/>
              <a:ext cx="423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f4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08488" y="2640330"/>
              <a:ext cx="396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f1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741294" y="2447052"/>
              <a:ext cx="37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f2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00800" y="5605463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MO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77013" y="4599901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camera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38800" y="2971800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2424327" y="340697"/>
                  <a:ext cx="13800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=6.3</m:t>
                        </m:r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𝑚𝑊</m:t>
                        </m:r>
                      </m:oMath>
                    </m:oMathPara>
                  </a14:m>
                  <a:endParaRPr lang="zh-CN" alt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327" y="340697"/>
                  <a:ext cx="138005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481" r="-5556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3633788" y="1149985"/>
                  <a:ext cx="115961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=1.5</m:t>
                        </m:r>
                        <m:r>
                          <a:rPr lang="en-US" altLang="zh-CN" sz="1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𝑚𝑊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788" y="1149985"/>
                  <a:ext cx="1159613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95" r="-5495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25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5753" y="350244"/>
                <a:ext cx="10134600" cy="1360750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altLang="zh-CN" sz="11200" dirty="0" smtClean="0"/>
                  <a:t>Decide the phase pattern in the SLM plane </a:t>
                </a:r>
              </a:p>
              <a:p>
                <a:pPr marL="0" indent="0">
                  <a:buNone/>
                </a:pPr>
                <a:r>
                  <a:rPr lang="en-US" altLang="zh-CN" sz="11200" dirty="0" smtClean="0"/>
                  <a:t>so that its Fourier transform will be our target</a:t>
                </a:r>
              </a:p>
              <a:p>
                <a:pPr marL="0" indent="0">
                  <a:buNone/>
                </a:pPr>
                <a:endParaRPr lang="en-US" altLang="zh-CN" sz="11200" dirty="0"/>
              </a:p>
              <a:p>
                <a:r>
                  <a:rPr lang="en-US" altLang="zh-CN" sz="11200" dirty="0"/>
                  <a:t>Perfect SLM can act as phase shifter, which has transmission </a:t>
                </a:r>
                <a14:m>
                  <m:oMath xmlns:m="http://schemas.openxmlformats.org/officeDocument/2006/math"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1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12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sz="1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11200" dirty="0"/>
                  <a:t>,it only modify the phase of the beam.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53" y="350244"/>
                <a:ext cx="10134600" cy="1360750"/>
              </a:xfrm>
              <a:blipFill rotWithShape="0">
                <a:blip r:embed="rId2"/>
                <a:stretch>
                  <a:fillRect l="-1264" t="-12054" b="-79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6" y="2902350"/>
            <a:ext cx="7247619" cy="313333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7513425" y="2248158"/>
            <a:ext cx="4488610" cy="452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Iterative Algorithm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A = IFT(Target)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while error criterion is not satisfied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B = Amplitude(Source) * </a:t>
            </a:r>
            <a:r>
              <a:rPr lang="en-US" altLang="zh-CN" sz="1800" dirty="0" err="1" smtClean="0"/>
              <a:t>exp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*Phase(A))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    % ignore the amplitude of </a:t>
            </a:r>
            <a:r>
              <a:rPr lang="en-US" altLang="zh-CN" sz="1800" dirty="0" err="1" smtClean="0"/>
              <a:t>target,input</a:t>
            </a:r>
            <a:r>
              <a:rPr lang="en-US" altLang="zh-CN" sz="1800" dirty="0" smtClean="0"/>
              <a:t> the source amplitude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C = FT(B)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D = Amplitude(Target) * </a:t>
            </a:r>
            <a:r>
              <a:rPr lang="en-US" altLang="zh-CN" sz="1800" dirty="0" err="1" smtClean="0"/>
              <a:t>exp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*Phase(C))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     % input the target amplitude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A = IFT(D)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end while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err="1" smtClean="0"/>
              <a:t>Retrieved_Phase</a:t>
            </a:r>
            <a:r>
              <a:rPr lang="en-US" altLang="zh-CN" sz="1800" dirty="0" smtClean="0"/>
              <a:t> = Phase(A)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7801054" y="6541716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Applied optics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53.27 (2014): G209-G213.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8F29A6-CA21-4E30-A877-7567A705E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Optical Trapping 	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3AC85C-3D33-4D2E-9B8C-E7108BFED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1-D </a:t>
            </a:r>
            <a:r>
              <a:rPr lang="en-US" sz="2000" dirty="0" err="1">
                <a:solidFill>
                  <a:schemeClr val="bg1"/>
                </a:solidFill>
              </a:rPr>
              <a:t>lenslet</a:t>
            </a:r>
            <a:r>
              <a:rPr lang="en-US" sz="2000" dirty="0">
                <a:solidFill>
                  <a:schemeClr val="bg1"/>
                </a:solidFill>
              </a:rPr>
              <a:t> array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trapping potential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Inverse Fourier Transform of the field profile gives the phase profile.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Experimental result</a:t>
            </a:r>
          </a:p>
        </p:txBody>
      </p:sp>
      <p:pic>
        <p:nvPicPr>
          <p:cNvPr id="20" name="Picture 19" descr="A picture containing fence&#10;&#10;Description generated with high confidence">
            <a:extLst>
              <a:ext uri="{FF2B5EF4-FFF2-40B4-BE49-F238E27FC236}">
                <a16:creationId xmlns:a16="http://schemas.microsoft.com/office/drawing/2014/main" xmlns="" id="{787F7376-8DC1-426D-8702-1AB88B1AA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813" y="380904"/>
            <a:ext cx="2338018" cy="2338018"/>
          </a:xfrm>
          <a:prstGeom prst="rect">
            <a:avLst/>
          </a:prstGeom>
        </p:spPr>
      </p:pic>
      <p:pic>
        <p:nvPicPr>
          <p:cNvPr id="34" name="Picture 3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xmlns="" id="{56A00F28-B546-440C-A3A0-D54DC54A7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8" r="19601"/>
          <a:stretch/>
        </p:blipFill>
        <p:spPr>
          <a:xfrm>
            <a:off x="8784090" y="930961"/>
            <a:ext cx="758794" cy="739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D695588-825D-44B8-ACE3-E19D991FE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2" t="10232" r="11681" b="10593"/>
          <a:stretch/>
        </p:blipFill>
        <p:spPr>
          <a:xfrm>
            <a:off x="4958295" y="352181"/>
            <a:ext cx="3736347" cy="2463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818F2CF-3997-42B9-A637-8ACD0632C8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1" t="23693" r="17925" b="31708"/>
          <a:stretch/>
        </p:blipFill>
        <p:spPr>
          <a:xfrm>
            <a:off x="4731945" y="2892830"/>
            <a:ext cx="4095700" cy="21333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961" y="3003666"/>
            <a:ext cx="3248040" cy="30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0" y="1788826"/>
            <a:ext cx="5281612" cy="49673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8130" y="56323"/>
            <a:ext cx="84129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Correct the Chromatic aberration of 461&amp;532nm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3" y="2590800"/>
            <a:ext cx="3691533" cy="29718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96850" y="808566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wavelength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Focal </a:t>
                      </a:r>
                      <a:r>
                        <a:rPr lang="en-US" altLang="zh-CN" dirty="0" err="1" smtClean="0"/>
                        <a:t>lenth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Extra phase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461nm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74.22mm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532nm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75.11mm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Frenel</a:t>
                      </a:r>
                      <a:r>
                        <a:rPr lang="en-US" altLang="zh-CN" dirty="0" smtClean="0"/>
                        <a:t> lens by</a:t>
                      </a:r>
                      <a:r>
                        <a:rPr lang="en-US" altLang="zh-CN" baseline="0" dirty="0" smtClean="0"/>
                        <a:t> SLM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498080" y="6179127"/>
            <a:ext cx="2754284" cy="371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 focal point for 461nm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0546" y="636477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Optics express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14.13 (2006): 6226-6242.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2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679" y="27035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Generate phase profile(</a:t>
            </a:r>
            <a:r>
              <a:rPr lang="en-US" altLang="zh-CN" dirty="0" err="1" smtClean="0"/>
              <a:t>Frenel</a:t>
            </a:r>
            <a:r>
              <a:rPr lang="en-US" altLang="zh-CN" dirty="0" smtClean="0"/>
              <a:t> lens)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433184" y="1505852"/>
                <a:ext cx="10515600" cy="2109234"/>
              </a:xfrm>
            </p:spPr>
            <p:txBody>
              <a:bodyPr/>
              <a:lstStyle/>
              <a:p>
                <a:r>
                  <a:rPr lang="en-US" altLang="zh-CN" sz="2400" b="0" dirty="0" smtClean="0"/>
                  <a:t>Composed focal lens: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en-US" altLang="zh-CN" sz="2400" dirty="0" smtClean="0"/>
                  <a:t>Regeneration plane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2(−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3184" y="1505852"/>
                <a:ext cx="10515600" cy="2109234"/>
              </a:xfrm>
              <a:blipFill rotWithShape="0">
                <a:blip r:embed="rId2"/>
                <a:stretch>
                  <a:fillRect l="-754" t="-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>
            <a:off x="1729037" y="2595963"/>
            <a:ext cx="0" cy="23671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09601" y="2878278"/>
            <a:ext cx="111943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09601" y="4383233"/>
            <a:ext cx="111943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729037" y="2878277"/>
            <a:ext cx="3106841" cy="855631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729036" y="3733907"/>
            <a:ext cx="3106842" cy="663441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726024" y="2891850"/>
            <a:ext cx="2697870" cy="1077141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729036" y="3485252"/>
            <a:ext cx="2765942" cy="91209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835878" y="2891850"/>
            <a:ext cx="0" cy="2143693"/>
          </a:xfrm>
          <a:prstGeom prst="line">
            <a:avLst/>
          </a:prstGeom>
          <a:ln>
            <a:prstDash val="lgDashDot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477570" y="2265872"/>
            <a:ext cx="174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Focusing lens  f2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167358" y="2338051"/>
            <a:ext cx="146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Focal plane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09601" y="2595962"/>
            <a:ext cx="0" cy="23671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2143" y="2123359"/>
            <a:ext cx="178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SLM   f1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91396" y="2978989"/>
            <a:ext cx="52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1726024" y="3733907"/>
            <a:ext cx="21041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409645" y="3430420"/>
            <a:ext cx="56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433183" y="3306092"/>
                <a:ext cx="6577586" cy="1876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In experiment, we choose: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,we get: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83" y="3306092"/>
                <a:ext cx="6577586" cy="1876796"/>
              </a:xfrm>
              <a:prstGeom prst="rect">
                <a:avLst/>
              </a:prstGeom>
              <a:blipFill rotWithShape="0">
                <a:blip r:embed="rId3"/>
                <a:stretch>
                  <a:fillRect l="-741" t="-1623" b="-1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/>
          <p:cNvCxnSpPr/>
          <p:nvPr/>
        </p:nvCxnSpPr>
        <p:spPr>
          <a:xfrm>
            <a:off x="3826587" y="2891850"/>
            <a:ext cx="0" cy="2143693"/>
          </a:xfrm>
          <a:prstGeom prst="line">
            <a:avLst/>
          </a:prstGeom>
          <a:ln>
            <a:prstDash val="lgDashDot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706642" y="3116317"/>
            <a:ext cx="31292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383392" y="2719371"/>
                <a:ext cx="500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392" y="2719371"/>
                <a:ext cx="50033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2881223" y="5035543"/>
            <a:ext cx="142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Reconstruct plane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532407" y="5325260"/>
                <a:ext cx="6659593" cy="80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Phase profile: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r>
                  <a:rPr lang="en-US" altLang="zh-CN" dirty="0" smtClean="0"/>
                  <a:t>Transmission: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07" y="5325260"/>
                <a:ext cx="6659593" cy="801117"/>
              </a:xfrm>
              <a:prstGeom prst="rect">
                <a:avLst/>
              </a:prstGeom>
              <a:blipFill rotWithShape="0">
                <a:blip r:embed="rId5"/>
                <a:stretch>
                  <a:fillRect l="-824" b="-11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/>
          <p:nvPr/>
        </p:nvCxnSpPr>
        <p:spPr>
          <a:xfrm>
            <a:off x="655602" y="3348321"/>
            <a:ext cx="1070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20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92" y="1803689"/>
            <a:ext cx="1228725" cy="120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17875"/>
          <a:stretch/>
        </p:blipFill>
        <p:spPr>
          <a:xfrm>
            <a:off x="1340687" y="3827751"/>
            <a:ext cx="1275052" cy="1419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5389" y="1191491"/>
            <a:ext cx="312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Without shift 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9724" y="3391593"/>
            <a:ext cx="25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With shift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219" y="526472"/>
            <a:ext cx="5097646" cy="29521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219" y="3429260"/>
            <a:ext cx="5097646" cy="29521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88130" y="56323"/>
            <a:ext cx="84129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Correct the Chromatic aberration of 461&amp;532nm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8545" y="5735782"/>
            <a:ext cx="33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Minimum beam waist: ~1um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54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09601" y="2265872"/>
            <a:ext cx="4623758" cy="2697192"/>
            <a:chOff x="1242204" y="1460740"/>
            <a:chExt cx="6556075" cy="3571335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2829464" y="1897811"/>
              <a:ext cx="0" cy="3134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42204" y="2271623"/>
              <a:ext cx="158726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42204" y="4264325"/>
              <a:ext cx="158726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829464" y="2271623"/>
              <a:ext cx="3715110" cy="113293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2829464" y="3404558"/>
              <a:ext cx="3715110" cy="85976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829464" y="2271622"/>
              <a:ext cx="4405223" cy="1132935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2829463" y="3404556"/>
              <a:ext cx="4405224" cy="87845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825192" y="2289593"/>
              <a:ext cx="3825338" cy="1426235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829462" y="3075314"/>
              <a:ext cx="3921858" cy="1207700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544574" y="1985331"/>
              <a:ext cx="0" cy="2838450"/>
            </a:xfrm>
            <a:prstGeom prst="line">
              <a:avLst/>
            </a:prstGeom>
            <a:ln>
              <a:prstDash val="lgDashDot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2472906" y="1460740"/>
              <a:ext cx="2479513" cy="489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Focusing lens</a:t>
              </a:r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727940" y="1570008"/>
              <a:ext cx="2070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Fixed plane(focal)</a:t>
              </a:r>
              <a:endParaRPr lang="zh-CN" altLang="en-US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62642" y="75912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Test setup1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696" y="1558506"/>
            <a:ext cx="6794945" cy="395660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33555" y="523910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Shift the focal plane by adding an extra phase modulation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5423139" y="5768197"/>
            <a:ext cx="649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Yellow and blue lines represents knife edge test in two perpendicular direction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4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2386" y="1587260"/>
            <a:ext cx="4623758" cy="2697192"/>
            <a:chOff x="1242204" y="1460740"/>
            <a:chExt cx="6556075" cy="3571335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2829464" y="1897811"/>
              <a:ext cx="0" cy="3134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242204" y="2271623"/>
              <a:ext cx="158726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42204" y="4264325"/>
              <a:ext cx="158726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829464" y="2271623"/>
              <a:ext cx="3715110" cy="113293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2829464" y="3404558"/>
              <a:ext cx="3715110" cy="85976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829464" y="2271622"/>
              <a:ext cx="4405223" cy="1132935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2829463" y="3404556"/>
              <a:ext cx="4405224" cy="87845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825192" y="2289593"/>
              <a:ext cx="3825338" cy="1426235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2829462" y="3075314"/>
              <a:ext cx="3921858" cy="1207700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546636" y="2045715"/>
              <a:ext cx="0" cy="2838450"/>
            </a:xfrm>
            <a:prstGeom prst="line">
              <a:avLst/>
            </a:prstGeom>
            <a:ln>
              <a:prstDash val="lgDashDot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472906" y="1460740"/>
              <a:ext cx="2479513" cy="489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Focusing lens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727940" y="1570008"/>
              <a:ext cx="2070339" cy="489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Focal plane</a:t>
              </a:r>
              <a:endParaRPr lang="zh-CN" altLang="en-US" dirty="0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5052992" y="2029054"/>
            <a:ext cx="0" cy="2143693"/>
          </a:xfrm>
          <a:prstGeom prst="line">
            <a:avLst/>
          </a:prstGeom>
          <a:ln>
            <a:prstDash val="lgDashDot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986010" y="2039115"/>
            <a:ext cx="0" cy="2143693"/>
          </a:xfrm>
          <a:prstGeom prst="line">
            <a:avLst/>
          </a:prstGeom>
          <a:ln>
            <a:prstDash val="lgDashDot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62642" y="75912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Test setup2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242204" y="4940060"/>
            <a:ext cx="398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Tracing the focal plane with translation stage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44" y="1645774"/>
            <a:ext cx="5968162" cy="323382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446144" y="5263225"/>
            <a:ext cx="553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Error bar shows the uncertainty in looking for the focal plane.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7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Rydberg Blockade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175" y="1581785"/>
            <a:ext cx="3800370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40080" y="1788160"/>
                <a:ext cx="59944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基本性质 </a:t>
                </a:r>
                <a:endParaRPr lang="en-US" altLang="zh-CN" dirty="0" smtClean="0"/>
              </a:p>
              <a:p>
                <a:r>
                  <a:rPr lang="zh-CN" altLang="en-US" dirty="0"/>
                  <a:t>轨道</a:t>
                </a:r>
                <a:r>
                  <a:rPr lang="zh-CN" altLang="en-US" dirty="0" smtClean="0"/>
                  <a:t>半径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 ∝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极化率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很强</a:t>
                </a:r>
                <a:r>
                  <a:rPr lang="zh-CN" altLang="en-US" dirty="0" smtClean="0"/>
                  <a:t>的范德瓦尔兹相互作用和偶极相互作用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窄线宽激光激发时， 相邻原子由于远离共振而不能激发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1788160"/>
                <a:ext cx="5994400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814" t="-2395" b="-2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86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 a programmable array of micro traps </a:t>
            </a:r>
            <a:r>
              <a:rPr lang="en-US" altLang="zh-CN" dirty="0" smtClean="0"/>
              <a:t> with  </a:t>
            </a:r>
            <a:r>
              <a:rPr lang="en-US" altLang="zh-CN" dirty="0"/>
              <a:t>a spatial light modulator (SLM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/>
              <a:t> designing objective lens systems to obtain diffraction limited spot </a:t>
            </a:r>
            <a:r>
              <a:rPr lang="en-US" altLang="zh-CN" dirty="0" smtClean="0"/>
              <a:t>sizes</a:t>
            </a:r>
          </a:p>
          <a:p>
            <a:endParaRPr lang="en-US" altLang="zh-CN" dirty="0"/>
          </a:p>
          <a:p>
            <a:r>
              <a:rPr lang="en-US" altLang="zh-CN" dirty="0"/>
              <a:t>produce individual very-high-n atoms in each trap using dipole blockade and then manipulate and control their interactions using a tailored sequence of electric field pulses.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0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System layout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30" y="1252884"/>
            <a:ext cx="7844865" cy="5132445"/>
          </a:xfrm>
        </p:spPr>
      </p:pic>
    </p:spTree>
    <p:extLst>
      <p:ext uri="{BB962C8B-B14F-4D97-AF65-F5344CB8AC3E}">
        <p14:creationId xmlns:p14="http://schemas.microsoft.com/office/powerpoint/2010/main" val="8868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ky, wall, microscope, object&#10;&#10;Description generated with high confidence">
            <a:extLst>
              <a:ext uri="{FF2B5EF4-FFF2-40B4-BE49-F238E27FC236}">
                <a16:creationId xmlns="" xmlns:a16="http://schemas.microsoft.com/office/drawing/2014/main" id="{59D89A9E-07B4-44D3-B6A2-D2D4F0DB6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60" y="455501"/>
            <a:ext cx="8860358" cy="61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31" y="-56053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Objective performance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1" y="845519"/>
            <a:ext cx="10259803" cy="58161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99734" y="4913617"/>
            <a:ext cx="1901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Montserrat"/>
              </a:rPr>
              <a:t>Based on</a:t>
            </a:r>
            <a:r>
              <a:rPr lang="zh-CN" altLang="en-US" dirty="0" smtClean="0">
                <a:solidFill>
                  <a:srgbClr val="000000"/>
                </a:solidFill>
                <a:latin typeface="Montserrat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Montserrat"/>
              </a:rPr>
              <a:t>Review </a:t>
            </a:r>
            <a:r>
              <a:rPr lang="en-US" altLang="zh-CN" dirty="0">
                <a:solidFill>
                  <a:srgbClr val="000000"/>
                </a:solidFill>
                <a:latin typeface="Montserrat"/>
              </a:rPr>
              <a:t>of Scientific Instruments </a:t>
            </a:r>
            <a:r>
              <a:rPr lang="en-US" altLang="zh-CN" b="1" dirty="0">
                <a:solidFill>
                  <a:srgbClr val="000000"/>
                </a:solidFill>
                <a:latin typeface="Montserrat"/>
              </a:rPr>
              <a:t>87</a:t>
            </a:r>
            <a:r>
              <a:rPr lang="en-US" altLang="zh-CN" dirty="0">
                <a:solidFill>
                  <a:srgbClr val="000000"/>
                </a:solidFill>
                <a:latin typeface="Montserrat"/>
              </a:rPr>
              <a:t>, 073107 (2016)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4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32600" r="26099" b="36133"/>
          <a:stretch/>
        </p:blipFill>
        <p:spPr>
          <a:xfrm>
            <a:off x="98290" y="122493"/>
            <a:ext cx="6642023" cy="609542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580015" y="1431869"/>
            <a:ext cx="432261" cy="37684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4012276" y="1620291"/>
            <a:ext cx="3220137" cy="187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961255" y="3297383"/>
            <a:ext cx="9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2.2um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65" y="-102738"/>
            <a:ext cx="4845679" cy="31535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32" y="3685578"/>
            <a:ext cx="6093197" cy="2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8" y="144575"/>
            <a:ext cx="12157990" cy="67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SLM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3894" y="1975254"/>
            <a:ext cx="4797829" cy="4351338"/>
          </a:xfrm>
        </p:spPr>
        <p:txBody>
          <a:bodyPr/>
          <a:lstStyle/>
          <a:p>
            <a:r>
              <a:rPr lang="en-US" altLang="zh-CN" dirty="0" smtClean="0"/>
              <a:t>Correction of achromatic aberration</a:t>
            </a:r>
          </a:p>
          <a:p>
            <a:r>
              <a:rPr lang="en-US" altLang="zh-CN" dirty="0" smtClean="0"/>
              <a:t>Generation of programmable array of spots 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711" y="315884"/>
            <a:ext cx="4396118" cy="61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327</Words>
  <Application>Microsoft Office PowerPoint</Application>
  <PresentationFormat>宽屏</PresentationFormat>
  <Paragraphs>109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Montserrat</vt:lpstr>
      <vt:lpstr>宋体</vt:lpstr>
      <vt:lpstr>Arial</vt:lpstr>
      <vt:lpstr>Calibri</vt:lpstr>
      <vt:lpstr>Calibri Light</vt:lpstr>
      <vt:lpstr>Cambria Math</vt:lpstr>
      <vt:lpstr>Office 主题</vt:lpstr>
      <vt:lpstr>Journal Club 3.8  A MOT&amp;Tweezer system</vt:lpstr>
      <vt:lpstr>Introduction: Rydberg Blockade</vt:lpstr>
      <vt:lpstr>Summary</vt:lpstr>
      <vt:lpstr>System layout</vt:lpstr>
      <vt:lpstr>PowerPoint 演示文稿</vt:lpstr>
      <vt:lpstr>Objective performance</vt:lpstr>
      <vt:lpstr>PowerPoint 演示文稿</vt:lpstr>
      <vt:lpstr>PowerPoint 演示文稿</vt:lpstr>
      <vt:lpstr>SLM</vt:lpstr>
      <vt:lpstr>PowerPoint 演示文稿</vt:lpstr>
      <vt:lpstr>PowerPoint 演示文稿</vt:lpstr>
      <vt:lpstr>Optical Trapping   </vt:lpstr>
      <vt:lpstr>PowerPoint 演示文稿</vt:lpstr>
      <vt:lpstr>Generate phase profile(Frenel lens)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玉</dc:creator>
  <cp:lastModifiedBy>王 玉</cp:lastModifiedBy>
  <cp:revision>16</cp:revision>
  <dcterms:created xsi:type="dcterms:W3CDTF">2019-03-06T05:00:10Z</dcterms:created>
  <dcterms:modified xsi:type="dcterms:W3CDTF">2019-03-08T10:52:54Z</dcterms:modified>
</cp:coreProperties>
</file>